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  <p:sldMasterId id="2147483666" r:id="rId2"/>
  </p:sldMasterIdLst>
  <p:notesMasterIdLst>
    <p:notesMasterId r:id="rId19"/>
  </p:notesMasterIdLst>
  <p:sldIdLst>
    <p:sldId id="270" r:id="rId3"/>
    <p:sldId id="257" r:id="rId4"/>
    <p:sldId id="271" r:id="rId5"/>
    <p:sldId id="258" r:id="rId6"/>
    <p:sldId id="272" r:id="rId7"/>
    <p:sldId id="273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8" r:id="rId17"/>
    <p:sldId id="269" r:id="rId1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B684DD5-9D90-491D-BA64-90CC18B506F6}">
  <a:tblStyle styleId="{6B684DD5-9D90-491D-BA64-90CC18B506F6}" styleName="Table_0">
    <a:wholeTbl>
      <a:tcTxStyle b="off" i="off">
        <a:schemeClr val="dk1"/>
      </a:tcTxStyle>
      <a:tcStyle>
        <a:tcBdr>
          <a:left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1V>
      <a:tcStyle>
        <a:tcBdr>
          <a:top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5">
              <a:alpha val="40000"/>
            </a:schemeClr>
          </a:solidFill>
        </a:fill>
      </a:tcStyle>
    </a:band1V>
    <a:lastCol>
      <a:tcTxStyle b="on" i="off"/>
      <a:tcStyle>
        <a:tcBdr>
          <a:left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lastCol>
    <a:firstCol>
      <a:tcTxStyle b="on" i="off"/>
      <a:tcStyle>
        <a:tcBdr>
          <a:left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firstCol>
    <a:lastRow>
      <a:tcTxStyle b="on" i="off"/>
      <a:tcStyle>
        <a:tcBdr>
          <a:left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firstRow>
      <a:tcTxStyle b="on" i="off">
        <a:schemeClr val="lt1"/>
      </a:tcTxStyle>
      <a:tcStyle>
        <a:tcBdr>
          <a:left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887712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3390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56930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61458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078165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7" name="Shape 1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57742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01195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3991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087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8485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4566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6198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8878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4933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3377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099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099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99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699" cy="5852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99" cy="4691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2308949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 rot="5400000">
            <a:off x="4732349" y="2171687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1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F5_xuOeih04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g17f9J1-r-k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-eYfL5HJ7B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3585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Current and Circuit Diagrams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5250" y="2686050"/>
            <a:ext cx="5953125" cy="394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Shape 13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077302" y="1588337"/>
            <a:ext cx="6989395" cy="4733929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/>
          <p:nvPr/>
        </p:nvSpPr>
        <p:spPr>
          <a:xfrm>
            <a:off x="2032721" y="1823703"/>
            <a:ext cx="1577099" cy="1329599"/>
          </a:xfrm>
          <a:prstGeom prst="rect">
            <a:avLst/>
          </a:prstGeom>
          <a:noFill/>
          <a:ln w="19050" cap="flat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2602625" y="3457514"/>
            <a:ext cx="3390900" cy="1671600"/>
          </a:xfrm>
          <a:prstGeom prst="wedgeRoundRectCallout">
            <a:avLst>
              <a:gd name="adj1" fmla="val -30536"/>
              <a:gd name="adj2" fmla="val -80149"/>
              <a:gd name="adj3" fmla="val 0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1800"/>
              <a:t>A switch controls the flow of current.  When the switch is closed, current can flow.  When its open current cannot.</a:t>
            </a:r>
          </a:p>
        </p:txBody>
      </p:sp>
      <p:sp>
        <p:nvSpPr>
          <p:cNvPr id="7" name="Shape 122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74781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400" u="sng" dirty="0"/>
              <a:t>C</a:t>
            </a:r>
            <a:r>
              <a:rPr lang="en" sz="4400" u="sng" dirty="0" smtClean="0"/>
              <a:t>ircuit diagram</a:t>
            </a:r>
            <a:endParaRPr lang="en" sz="4400" u="sng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Shape 14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077302" y="1588337"/>
            <a:ext cx="6989395" cy="4733929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Shape 145"/>
          <p:cNvSpPr/>
          <p:nvPr/>
        </p:nvSpPr>
        <p:spPr>
          <a:xfrm>
            <a:off x="2716621" y="4863278"/>
            <a:ext cx="1577099" cy="1329599"/>
          </a:xfrm>
          <a:prstGeom prst="rect">
            <a:avLst/>
          </a:prstGeom>
          <a:noFill/>
          <a:ln w="19050" cap="flat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2165700" y="2336664"/>
            <a:ext cx="3390900" cy="1671600"/>
          </a:xfrm>
          <a:prstGeom prst="wedgeRoundRectCallout">
            <a:avLst>
              <a:gd name="adj1" fmla="val -21148"/>
              <a:gd name="adj2" fmla="val 104559"/>
              <a:gd name="adj3" fmla="val 0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1800"/>
              <a:t>Most circuit diagrams use a light bulb as the object being powered.  This can include any object from TV's to coffee makers.  </a:t>
            </a:r>
          </a:p>
        </p:txBody>
      </p:sp>
      <p:sp>
        <p:nvSpPr>
          <p:cNvPr id="7" name="Shape 12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68431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400" u="sng" dirty="0"/>
              <a:t>C</a:t>
            </a:r>
            <a:r>
              <a:rPr lang="en" sz="4400" u="sng" dirty="0" smtClean="0"/>
              <a:t>ircuit diagram</a:t>
            </a:r>
            <a:endParaRPr lang="en" sz="4400" u="sng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Shape 15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077302" y="1588337"/>
            <a:ext cx="6989395" cy="4733929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Shape 153"/>
          <p:cNvSpPr/>
          <p:nvPr/>
        </p:nvSpPr>
        <p:spPr>
          <a:xfrm>
            <a:off x="3637996" y="1588337"/>
            <a:ext cx="4493099" cy="1510200"/>
          </a:xfrm>
          <a:prstGeom prst="rect">
            <a:avLst/>
          </a:prstGeom>
          <a:noFill/>
          <a:ln w="19050" cap="flat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341950" y="1557776"/>
            <a:ext cx="2982599" cy="1396200"/>
          </a:xfrm>
          <a:prstGeom prst="wedgeRoundRectCallout">
            <a:avLst>
              <a:gd name="adj1" fmla="val 74653"/>
              <a:gd name="adj2" fmla="val 27280"/>
              <a:gd name="adj3" fmla="val 0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1800"/>
              <a:t>Current flows from positive to negative.  </a:t>
            </a:r>
          </a:p>
        </p:txBody>
      </p:sp>
      <p:sp>
        <p:nvSpPr>
          <p:cNvPr id="155" name="Shape 155"/>
          <p:cNvSpPr/>
          <p:nvPr/>
        </p:nvSpPr>
        <p:spPr>
          <a:xfrm>
            <a:off x="4502796" y="4812067"/>
            <a:ext cx="3296399" cy="1510200"/>
          </a:xfrm>
          <a:prstGeom prst="rect">
            <a:avLst/>
          </a:prstGeom>
          <a:noFill/>
          <a:ln w="19050" cap="flat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1077302" y="4812067"/>
            <a:ext cx="2982599" cy="1396200"/>
          </a:xfrm>
          <a:prstGeom prst="wedgeRoundRectCallout">
            <a:avLst>
              <a:gd name="adj1" fmla="val 74653"/>
              <a:gd name="adj2" fmla="val 27280"/>
              <a:gd name="adj3" fmla="val 0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" sz="1800"/>
              <a:t>Electrons flow from negative to positive.</a:t>
            </a:r>
          </a:p>
        </p:txBody>
      </p:sp>
      <p:sp>
        <p:nvSpPr>
          <p:cNvPr id="9" name="Shape 122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731837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400" u="sng" dirty="0"/>
              <a:t>C</a:t>
            </a:r>
            <a:r>
              <a:rPr lang="en" sz="4400" u="sng" dirty="0" smtClean="0"/>
              <a:t>ircuit diagram</a:t>
            </a:r>
            <a:endParaRPr lang="en" sz="4400" u="sng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AC vs. DC Power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dirty="0"/>
              <a:t>Electrical power is often defined in the manner that it flows:  </a:t>
            </a:r>
          </a:p>
          <a:p>
            <a:endParaRPr lang="en" dirty="0"/>
          </a:p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b="1" dirty="0"/>
              <a:t>Alternating current (AC) </a:t>
            </a:r>
            <a:r>
              <a:rPr lang="en" dirty="0"/>
              <a:t>flows back and forth</a:t>
            </a:r>
          </a:p>
          <a:p>
            <a:endParaRPr lang="en" dirty="0"/>
          </a:p>
          <a:p>
            <a:pPr marL="457200" lvl="0" indent="-4191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 b="1" dirty="0"/>
              <a:t>Direct current (DC) </a:t>
            </a:r>
            <a:r>
              <a:rPr lang="en" dirty="0"/>
              <a:t>flows in only one direction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AC vs. DC Power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70" name="Shape 170">
            <a:hlinkClick r:id="rId3"/>
          </p:cNvPr>
          <p:cNvSpPr/>
          <p:nvPr/>
        </p:nvSpPr>
        <p:spPr>
          <a:xfrm>
            <a:off x="945100" y="1417650"/>
            <a:ext cx="7253799" cy="544034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" name="Shape 182"/>
          <p:cNvGraphicFramePr/>
          <p:nvPr>
            <p:extLst>
              <p:ext uri="{D42A27DB-BD31-4B8C-83A1-F6EECF244321}">
                <p14:modId xmlns:p14="http://schemas.microsoft.com/office/powerpoint/2010/main" val="1337018663"/>
              </p:ext>
            </p:extLst>
          </p:nvPr>
        </p:nvGraphicFramePr>
        <p:xfrm>
          <a:off x="609600" y="1560692"/>
          <a:ext cx="8229600" cy="5055393"/>
        </p:xfrm>
        <a:graphic>
          <a:graphicData uri="http://schemas.openxmlformats.org/drawingml/2006/table">
            <a:tbl>
              <a:tblPr firstRow="1" bandRow="1">
                <a:gradFill>
                  <a:gsLst>
                    <a:gs pos="0">
                      <a:srgbClr val="BFF1FF"/>
                    </a:gs>
                    <a:gs pos="35000">
                      <a:srgbClr val="D2F5FF"/>
                    </a:gs>
                    <a:gs pos="100000">
                      <a:srgbClr val="EFFBFF"/>
                    </a:gs>
                  </a:gsLst>
                  <a:lin ang="16200037" scaled="0"/>
                </a:gradFill>
                <a:tableStyleId>{6B684DD5-9D90-491D-BA64-90CC18B506F6}</a:tableStyleId>
              </a:tblPr>
              <a:tblGrid>
                <a:gridCol w="2209800"/>
                <a:gridCol w="3023950"/>
                <a:gridCol w="2995850"/>
              </a:tblGrid>
              <a:tr h="874901"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None/>
                      </a:pPr>
                      <a:r>
                        <a:rPr lang="en" sz="3200"/>
                        <a:t>Alternating Current (AC)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None/>
                      </a:pPr>
                      <a:r>
                        <a:rPr lang="en" sz="3200"/>
                        <a:t>Direct Current (DC)</a:t>
                      </a:r>
                    </a:p>
                  </a:txBody>
                  <a:tcPr marL="91450" marR="91450" marT="45725" marB="45725"/>
                </a:tc>
              </a:tr>
              <a:tr h="1438206"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en" sz="2400"/>
                        <a:t>Properties / Definition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</a:tr>
              <a:tr h="1116969"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en" sz="2400"/>
                        <a:t>Advantages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</a:tr>
              <a:tr h="1433408"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en" sz="2400"/>
                        <a:t>Disadvantages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5800" y="3810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Use the worksheet provided that looks like the table below to take notes on the following video. </a:t>
            </a:r>
            <a:endParaRPr lang="en-US" sz="2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191" name="Shape 191">
            <a:hlinkClick r:id="rId3"/>
          </p:cNvPr>
          <p:cNvSpPr/>
          <p:nvPr/>
        </p:nvSpPr>
        <p:spPr>
          <a:xfrm>
            <a:off x="0" y="-23489"/>
            <a:ext cx="9175320" cy="688149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What is current?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chemeClr val="dk1"/>
              </a:buClr>
              <a:buSzPct val="30555"/>
              <a:buFont typeface="Arial"/>
              <a:buNone/>
            </a:pPr>
            <a:r>
              <a:rPr lang="en" sz="3600"/>
              <a:t>When matter has an unequal number of protons (+) and electrons (-) it becomes charged.  Two objects of different charge that come into contact with one another will cause a</a:t>
            </a:r>
            <a:r>
              <a:rPr lang="en" sz="3600" b="1"/>
              <a:t> flow of charge known as current</a:t>
            </a:r>
            <a:r>
              <a:rPr lang="en" sz="3600"/>
              <a:t>.</a:t>
            </a:r>
          </a:p>
          <a:p>
            <a:endParaRPr lang="en" sz="3600"/>
          </a:p>
          <a:p>
            <a:endParaRPr lang="en" sz="360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39675"/>
            <a:ext cx="8229600" cy="656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lang="en" dirty="0" smtClean="0"/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Current </a:t>
            </a:r>
            <a:r>
              <a:rPr lang="en" dirty="0"/>
              <a:t>is the rate of </a:t>
            </a:r>
            <a:r>
              <a:rPr lang="en" b="1" dirty="0"/>
              <a:t>flow</a:t>
            </a:r>
            <a:r>
              <a:rPr lang="en" dirty="0"/>
              <a:t> of electrical charge and is measured the unit ampere (A) or amp. 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lang="en" dirty="0"/>
          </a:p>
        </p:txBody>
      </p:sp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2440" y="2514600"/>
            <a:ext cx="8017300" cy="344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39675"/>
            <a:ext cx="8229600" cy="6564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lang="en" dirty="0"/>
          </a:p>
          <a:p>
            <a:endParaRPr lang="en" dirty="0"/>
          </a:p>
          <a:p>
            <a:pPr lvl="0" rtl="0">
              <a:buNone/>
            </a:pPr>
            <a:r>
              <a:rPr lang="en" b="1" u="sng" dirty="0"/>
              <a:t>Current</a:t>
            </a:r>
            <a:r>
              <a:rPr lang="en" b="1" dirty="0"/>
              <a:t> </a:t>
            </a:r>
            <a:r>
              <a:rPr lang="en" dirty="0"/>
              <a:t>always flows from a positively charged source to a negatively charged source.  </a:t>
            </a:r>
          </a:p>
          <a:p>
            <a:pPr marL="2286000" lvl="0" indent="457200" rtl="0">
              <a:buNone/>
            </a:pPr>
            <a:r>
              <a:rPr lang="en" b="1" dirty="0"/>
              <a:t>+  →  -</a:t>
            </a:r>
          </a:p>
          <a:p>
            <a:endParaRPr lang="en" b="1" dirty="0"/>
          </a:p>
          <a:p>
            <a:pPr lvl="0" rtl="0">
              <a:buNone/>
            </a:pPr>
            <a:r>
              <a:rPr lang="en" dirty="0"/>
              <a:t>However, </a:t>
            </a:r>
            <a:r>
              <a:rPr lang="en" b="1" u="sng" dirty="0"/>
              <a:t>electrons</a:t>
            </a:r>
            <a:r>
              <a:rPr lang="en" b="1" dirty="0"/>
              <a:t> </a:t>
            </a:r>
            <a:r>
              <a:rPr lang="en" dirty="0"/>
              <a:t>always flow from negative (high concentration of electrons) to positive (low concentration of electrons).</a:t>
            </a:r>
          </a:p>
          <a:p>
            <a:pPr marL="2286000" indent="457200">
              <a:buNone/>
            </a:pPr>
            <a:r>
              <a:rPr lang="en" b="1" dirty="0"/>
              <a:t>-  →  +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884237"/>
          </a:xfrm>
        </p:spPr>
        <p:txBody>
          <a:bodyPr/>
          <a:lstStyle/>
          <a:p>
            <a:pPr algn="ctr"/>
            <a:r>
              <a:rPr lang="en-US" sz="4400" u="sng" dirty="0" smtClean="0"/>
              <a:t>Conductors and Insulators</a:t>
            </a:r>
            <a:endParaRPr lang="en-US" sz="4400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Electrical Conductor – Charge can flow easily.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Electrical Insulator – Charge cannot flow easily.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9394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some good conductors?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Conductors – electrons that are not tightly bound and </a:t>
            </a:r>
            <a:r>
              <a:rPr lang="en-US" smtClean="0"/>
              <a:t>free moving. </a:t>
            </a:r>
            <a:r>
              <a:rPr lang="en-US" dirty="0" smtClean="0"/>
              <a:t>do to the sea of electrons.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101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 dirty="0"/>
              <a:t>Watch this </a:t>
            </a:r>
            <a:r>
              <a:rPr lang="en" dirty="0" smtClean="0"/>
              <a:t>weird </a:t>
            </a:r>
            <a:r>
              <a:rPr lang="en" dirty="0"/>
              <a:t>guy explain current.</a:t>
            </a:r>
          </a:p>
        </p:txBody>
      </p:sp>
      <p:sp>
        <p:nvSpPr>
          <p:cNvPr id="117" name="Shape 117">
            <a:hlinkClick r:id="rId3"/>
          </p:cNvPr>
          <p:cNvSpPr/>
          <p:nvPr/>
        </p:nvSpPr>
        <p:spPr>
          <a:xfrm>
            <a:off x="1019600" y="1417650"/>
            <a:ext cx="7104800" cy="53286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08037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400" u="sng" dirty="0"/>
              <a:t>C</a:t>
            </a:r>
            <a:r>
              <a:rPr lang="en" sz="4400" u="sng" dirty="0" smtClean="0"/>
              <a:t>ircuit diagram</a:t>
            </a:r>
            <a:endParaRPr lang="en" sz="4400" u="sng" dirty="0"/>
          </a:p>
        </p:txBody>
      </p:sp>
      <p:pic>
        <p:nvPicPr>
          <p:cNvPr id="123" name="Shape 12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077302" y="1597837"/>
            <a:ext cx="6989395" cy="47339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Shape 12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077302" y="1588337"/>
            <a:ext cx="6989395" cy="473392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Shape 130"/>
          <p:cNvSpPr/>
          <p:nvPr/>
        </p:nvSpPr>
        <p:spPr>
          <a:xfrm>
            <a:off x="921375" y="3172525"/>
            <a:ext cx="3495599" cy="1263299"/>
          </a:xfrm>
          <a:prstGeom prst="rect">
            <a:avLst/>
          </a:prstGeom>
          <a:noFill/>
          <a:ln w="19050" cap="flat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2232175" y="1472289"/>
            <a:ext cx="2830499" cy="1291799"/>
          </a:xfrm>
          <a:prstGeom prst="wedgeRoundRectCallout">
            <a:avLst>
              <a:gd name="adj1" fmla="val -37583"/>
              <a:gd name="adj2" fmla="val 102942"/>
              <a:gd name="adj3" fmla="val 0"/>
            </a:avLst>
          </a:prstGeom>
          <a:solidFill>
            <a:srgbClr val="FFFFFF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sz="1800"/>
              <a:t>A battery is the power source.  A circuit must start and end at the battery</a:t>
            </a:r>
          </a:p>
        </p:txBody>
      </p:sp>
      <p:sp>
        <p:nvSpPr>
          <p:cNvPr id="7" name="Shape 12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8229600" cy="731837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buNone/>
            </a:pPr>
            <a:r>
              <a:rPr lang="en" sz="4400" u="sng" dirty="0"/>
              <a:t>C</a:t>
            </a:r>
            <a:r>
              <a:rPr lang="en" sz="4400" u="sng" dirty="0" smtClean="0"/>
              <a:t>ircuit diagram</a:t>
            </a:r>
            <a:endParaRPr lang="en" sz="4400" u="sng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321</Words>
  <Application>Microsoft Office PowerPoint</Application>
  <PresentationFormat>On-screen Show (4:3)</PresentationFormat>
  <Paragraphs>43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Custom Theme</vt:lpstr>
      <vt:lpstr>Custom Theme</vt:lpstr>
      <vt:lpstr>Current and Circuit Diagrams</vt:lpstr>
      <vt:lpstr>What is current?</vt:lpstr>
      <vt:lpstr>PowerPoint Presentation</vt:lpstr>
      <vt:lpstr>PowerPoint Presentation</vt:lpstr>
      <vt:lpstr>Conductors and Insulators</vt:lpstr>
      <vt:lpstr>Why are some good conductors?</vt:lpstr>
      <vt:lpstr>Watch this weird guy explain current.</vt:lpstr>
      <vt:lpstr>Circuit diagram</vt:lpstr>
      <vt:lpstr>Circuit diagram</vt:lpstr>
      <vt:lpstr>Circuit diagram</vt:lpstr>
      <vt:lpstr>Circuit diagram</vt:lpstr>
      <vt:lpstr>Circuit diagram</vt:lpstr>
      <vt:lpstr>AC vs. DC Power</vt:lpstr>
      <vt:lpstr>AC vs. DC Power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and Circuit Diagrams</dc:title>
  <dc:creator>Berger, Jerry</dc:creator>
  <cp:lastModifiedBy>Berger, Jerry</cp:lastModifiedBy>
  <cp:revision>13</cp:revision>
  <dcterms:modified xsi:type="dcterms:W3CDTF">2015-02-11T17:33:32Z</dcterms:modified>
</cp:coreProperties>
</file>